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6C4771"/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5F08B-0E43-406D-BE5B-5D0019C4C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FB4167-8BAD-4491-AA60-C657B44D63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469128-5B7A-426D-90B7-DEB6BCA0C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EAAD60-A990-463F-B367-F21CC41A0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CFD739-058C-41EB-AC4E-E6CD1708B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649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652EB5-7E4C-4379-B08D-EFCF4E0FF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72324C5-04B4-44D1-B5A5-1AD55570A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2AE9E8-B6D0-4A0F-8DD5-7431BDDA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1FA831-3356-4FC8-9DE3-940345794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A2BCEE-05E0-46BB-B25D-3CDF45BFE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292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DFAB190-2690-482D-95F4-BE60ECCD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D3334A-EA31-4A65-BAC2-5358676BD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812519-C90B-4884-9286-C72BC2E1B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2C4362-355C-4E6E-A37A-CB05B8B34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49BCC0-F507-4A5B-B998-4EE921A97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922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668C4-89AD-40F7-911E-48D905FE3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06F786-0574-4158-8B06-88DE30174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1AFE20-33EF-4984-8950-DE9D5CCEB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457C3C-2BE0-47F5-8223-1BCFB7BB2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C03853-B348-4E28-9FC1-1D86CD639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27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2CBDAA-9DBC-4B06-AD9C-0C7CFB045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7DB69D-F03E-4FC6-B0F0-C690E752F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674568-CC17-46D1-9530-D64CA2D6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C6FC41-845B-4468-9BE6-9AAB8C660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53964A-8E4C-4099-995F-8801E2256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837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2EEFA-7FE7-4661-8B24-781E378AA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831B44-21D4-42B5-88DB-A0AF9C21A4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FE8091-4349-4584-A225-183136D42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D3EB3C-85F7-42A5-AED5-26521097E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A62BAD-4A86-4D9F-B0CA-B1F0B892B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2CD464-9D98-4CF0-B27A-0090B1B88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09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A7972-4C5A-49D4-B4F0-91306438C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ECD149-62B4-42B6-9375-151F50EE7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AA1A99-68C1-4244-B9EB-165F1749C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6E2CD6F-6024-4215-BD8A-CE1D46153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22010BA-A9FF-41D5-8A46-063BE4D9C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4FFD951-F3AD-4102-AD4C-576A32413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6388F58-FDEA-47B7-9FAB-246E0E1C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238DB89-35B8-465E-9F0F-71BECDE96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635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82F1E-53EB-4529-B71A-6CBCFFCA0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8BFC722-7DA5-4FF1-9676-368023317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9404C9-C8CE-4656-9865-04ED3297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69F4769-236E-482A-9083-F7A68AAE9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864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FC836E4-0E0D-4B62-ACD0-BB7F909A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A9EE69-FCA8-419B-9AD6-6EB7B9BF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9FE12ED-8C5E-4497-B0BE-8909194E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424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72615-7930-4433-9E7F-8CFD60B7B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8C1C45-2428-4308-BA3E-B5F3F3992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456343-4893-4229-AB4C-D869906E9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7CE937-A17F-42A7-93B7-5782483E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B72E01-990E-406A-AF7F-528F12B95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AB1BD8-D882-49FF-B9B1-941AA6295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148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271B6-016E-4B74-8342-8506FDF3A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B90DCE2-84BC-44A6-B49F-61409B5BB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D5DCAB-6087-449A-A585-1A1D3F18C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E9D196-DF65-4EDE-9508-1C3C9E72D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33E2-FF73-4E53-83F3-13CCBB27DFCD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48B8FF-52B4-4E63-BD2D-F3AD8D245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13BB7C-BB1B-45AD-A618-BDF7AE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98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5DF9E22-E491-4379-B71E-8A468BF4A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4EC8C2-4545-44D9-B796-7CC1B8F4A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82522F-FAA3-4C8C-B850-BC9BB945D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D33E2-FF73-4E53-83F3-13CCBB27DFCD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F0AD08-0706-4A7C-BB20-7375AE870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BBA34E-1CF1-4974-A603-B094C1F0D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095B-93D5-41CF-A9F9-4F58A69599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409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D9D0D-6CBD-4CB2-84A2-C0AD65B7D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9398" y="1602724"/>
            <a:ext cx="5949462" cy="768968"/>
          </a:xfrm>
        </p:spPr>
        <p:txBody>
          <a:bodyPr>
            <a:normAutofit fontScale="90000"/>
          </a:bodyPr>
          <a:lstStyle/>
          <a:p>
            <a:r>
              <a:rPr lang="es-MX" sz="5400" dirty="0">
                <a:solidFill>
                  <a:srgbClr val="8E5D95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F90025-B845-4E54-8AB0-E9106837E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718" y="2764163"/>
            <a:ext cx="7308822" cy="289795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anose="020F0704030504030204" pitchFamily="34" charset="0"/>
              </a:rPr>
              <a:t>El Instituto Electoral de Coahuila informa a la ciudadanía que, referente a la fracción I  del art. 22 de la </a:t>
            </a:r>
            <a:r>
              <a:rPr lang="es-ES" dirty="0">
                <a:solidFill>
                  <a:srgbClr val="6C4771"/>
                </a:solidFill>
                <a:latin typeface="Arial Rounded MT Bold" panose="020F0704030504030204" pitchFamily="34" charset="0"/>
              </a:rPr>
              <a:t>Ley de Transparencia y Acceso a la Información Pública del Estado de Coahuila de Zaragoza</a:t>
            </a: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anose="020F0704030504030204" pitchFamily="34" charset="0"/>
              </a:rPr>
              <a:t>, a continuación se describen las comisiones y licencias otorgadas al personal.</a:t>
            </a:r>
          </a:p>
          <a:p>
            <a:endParaRPr lang="es-MX" dirty="0">
              <a:solidFill>
                <a:srgbClr val="6C477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2CAD83-3F2A-4A5C-B785-EA786A9836A0}"/>
              </a:ext>
            </a:extLst>
          </p:cNvPr>
          <p:cNvSpPr txBox="1"/>
          <p:nvPr/>
        </p:nvSpPr>
        <p:spPr>
          <a:xfrm>
            <a:off x="8440615" y="3798278"/>
            <a:ext cx="3305908" cy="1938992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Artículo 22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Fracción I. 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Comisiones y licencias de los servidores públicos.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719E4B4-72FE-4AAD-B462-382382B7FB8D}"/>
              </a:ext>
            </a:extLst>
          </p:cNvPr>
          <p:cNvSpPr/>
          <p:nvPr/>
        </p:nvSpPr>
        <p:spPr>
          <a:xfrm>
            <a:off x="8440616" y="3299431"/>
            <a:ext cx="3305907" cy="256735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FA52230-8AC8-4B63-A887-2129C4D4A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540" y="259980"/>
            <a:ext cx="2460983" cy="845536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36482F68-1A76-96F8-DB74-0D9C957C9933}"/>
              </a:ext>
            </a:extLst>
          </p:cNvPr>
          <p:cNvSpPr/>
          <p:nvPr/>
        </p:nvSpPr>
        <p:spPr>
          <a:xfrm>
            <a:off x="4804927" y="171450"/>
            <a:ext cx="2569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8E5D95"/>
                </a:solidFill>
              </a:rPr>
              <a:t>31 de agosto de 2025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FA809E9-0FB0-4396-406A-E89A00A4E98F}"/>
              </a:ext>
            </a:extLst>
          </p:cNvPr>
          <p:cNvSpPr/>
          <p:nvPr/>
        </p:nvSpPr>
        <p:spPr>
          <a:xfrm>
            <a:off x="4804925" y="922519"/>
            <a:ext cx="26960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8E5D95"/>
                </a:solidFill>
              </a:rPr>
              <a:t>C.P. Aída Leticia De la Garza Muñoz,</a:t>
            </a:r>
          </a:p>
          <a:p>
            <a:r>
              <a:rPr lang="es-MX" sz="1200" dirty="0">
                <a:solidFill>
                  <a:srgbClr val="7F7F7F"/>
                </a:solidFill>
              </a:rPr>
              <a:t>Dirección Ejecutiva de Administración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04B5B12-469D-2BD7-9CDA-1849165D63A5}"/>
              </a:ext>
            </a:extLst>
          </p:cNvPr>
          <p:cNvSpPr/>
          <p:nvPr/>
        </p:nvSpPr>
        <p:spPr>
          <a:xfrm>
            <a:off x="4804926" y="558204"/>
            <a:ext cx="18839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</a:t>
            </a:r>
            <a:r>
              <a:rPr lang="es-MX" sz="1200" b="1" dirty="0">
                <a:solidFill>
                  <a:srgbClr val="8E5D95"/>
                </a:solidFill>
              </a:rPr>
              <a:t>31 de agosto de 2025</a:t>
            </a:r>
          </a:p>
          <a:p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171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222F6EBA-72BC-1B8B-AEB5-5FF7A04DC47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5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Referente a comisiones, se informa lo siguiente: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EE52AA2-A00E-33B7-DBB4-886AE57AA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268939"/>
              </p:ext>
            </p:extLst>
          </p:nvPr>
        </p:nvGraphicFramePr>
        <p:xfrm>
          <a:off x="298795" y="1102727"/>
          <a:ext cx="7499307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769">
                  <a:extLst>
                    <a:ext uri="{9D8B030D-6E8A-4147-A177-3AD203B41FA5}">
                      <a16:colId xmlns:a16="http://schemas.microsoft.com/office/drawing/2014/main" val="410282900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2712987371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4277614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FUNCIONARIO/A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PUESTO COMISIONADO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ÁREA DE ADSCRIPCIÓN DE COMISIÓN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7757575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FEE9B075-8197-0124-9911-3BECBF41FA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540" y="259980"/>
            <a:ext cx="2460983" cy="845536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E4368EC-1417-552A-ADF1-4A4CFC712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683689"/>
              </p:ext>
            </p:extLst>
          </p:nvPr>
        </p:nvGraphicFramePr>
        <p:xfrm>
          <a:off x="298794" y="1681847"/>
          <a:ext cx="7499307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769">
                  <a:extLst>
                    <a:ext uri="{9D8B030D-6E8A-4147-A177-3AD203B41FA5}">
                      <a16:colId xmlns:a16="http://schemas.microsoft.com/office/drawing/2014/main" val="4159573437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806034882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131878551"/>
                    </a:ext>
                  </a:extLst>
                </a:gridCol>
              </a:tblGrid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Eduardo Sebastián Reyes López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MX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Presidencia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9931493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Gerardo Mata Quintero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Secretario Particular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Presidencia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3251081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B17D9BE6-DECE-4C0E-BF47-0C785F662812}"/>
              </a:ext>
            </a:extLst>
          </p:cNvPr>
          <p:cNvSpPr/>
          <p:nvPr/>
        </p:nvSpPr>
        <p:spPr>
          <a:xfrm>
            <a:off x="8440616" y="3299431"/>
            <a:ext cx="3305907" cy="256735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2A12D6F-B933-2590-B136-8DA6489D681C}"/>
              </a:ext>
            </a:extLst>
          </p:cNvPr>
          <p:cNvSpPr txBox="1"/>
          <p:nvPr/>
        </p:nvSpPr>
        <p:spPr>
          <a:xfrm>
            <a:off x="8345658" y="3798278"/>
            <a:ext cx="349582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Artículo 22, fracción I. Comisiones y licencias de los servidores públicos. </a:t>
            </a:r>
          </a:p>
        </p:txBody>
      </p:sp>
    </p:spTree>
    <p:extLst>
      <p:ext uri="{BB962C8B-B14F-4D97-AF65-F5344CB8AC3E}">
        <p14:creationId xmlns:p14="http://schemas.microsoft.com/office/powerpoint/2010/main" val="3804889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222F6EBA-72BC-1B8B-AEB5-5FF7A04DC47D}"/>
              </a:ext>
            </a:extLst>
          </p:cNvPr>
          <p:cNvSpPr txBox="1">
            <a:spLocks/>
          </p:cNvSpPr>
          <p:nvPr/>
        </p:nvSpPr>
        <p:spPr>
          <a:xfrm>
            <a:off x="728134" y="291231"/>
            <a:ext cx="10515600" cy="75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Referente a Encargadurías de Despacho, se informa lo siguiente: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EE52AA2-A00E-33B7-DBB4-886AE57AA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188669"/>
              </p:ext>
            </p:extLst>
          </p:nvPr>
        </p:nvGraphicFramePr>
        <p:xfrm>
          <a:off x="298795" y="1102727"/>
          <a:ext cx="7499307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0472">
                  <a:extLst>
                    <a:ext uri="{9D8B030D-6E8A-4147-A177-3AD203B41FA5}">
                      <a16:colId xmlns:a16="http://schemas.microsoft.com/office/drawing/2014/main" val="41028290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712987371"/>
                    </a:ext>
                  </a:extLst>
                </a:gridCol>
                <a:gridCol w="2811235">
                  <a:extLst>
                    <a:ext uri="{9D8B030D-6E8A-4147-A177-3AD203B41FA5}">
                      <a16:colId xmlns:a16="http://schemas.microsoft.com/office/drawing/2014/main" val="4277614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FUNCIONARIO/A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PUESTO DE ENCARGADURIA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ÁREA DE ADSCRIPCIÓN DE ENCARGADURIA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7757575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FEE9B075-8197-0124-9911-3BECBF41FA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540" y="259980"/>
            <a:ext cx="2460983" cy="845536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E4368EC-1417-552A-ADF1-4A4CFC712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068439"/>
              </p:ext>
            </p:extLst>
          </p:nvPr>
        </p:nvGraphicFramePr>
        <p:xfrm>
          <a:off x="298794" y="1681847"/>
          <a:ext cx="7499307" cy="454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0473">
                  <a:extLst>
                    <a:ext uri="{9D8B030D-6E8A-4147-A177-3AD203B41FA5}">
                      <a16:colId xmlns:a16="http://schemas.microsoft.com/office/drawing/2014/main" val="4159573437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806034882"/>
                    </a:ext>
                  </a:extLst>
                </a:gridCol>
                <a:gridCol w="2811234">
                  <a:extLst>
                    <a:ext uri="{9D8B030D-6E8A-4147-A177-3AD203B41FA5}">
                      <a16:colId xmlns:a16="http://schemas.microsoft.com/office/drawing/2014/main" val="131878551"/>
                    </a:ext>
                  </a:extLst>
                </a:gridCol>
              </a:tblGrid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Diana Yaneth Escobedo Torres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Coordinación de Vinculación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Dirección Ejecutiva de Vinculación con el INE y OPLES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4266398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Luis Rodrigo Esquivel Hernández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Coordinación de Prerrogativas y Partidos Políticos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Dirección Ejecutiva de Prerrogativas y Partidos Políticos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2002484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Viridiana Larios Macias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Asistencia Técnica de Prerrogativas y Partidos Políticos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Dirección Ejecutiva de Prerrogativas y Partidos Políticos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6850644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Emmanuel Portillo Borbollón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Coordinación de Organización Electoral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Dirección Ejecutiva de Organización Electoral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2833517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Alejandra Jaqueline Montoya Aguilar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Asistencia Técnica de Organización Electoral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Dirección Ejecutiva de Organización Electoral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9277521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Azalia Ma. Teresa Lujano Díaz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Directora Ejecutiva de Asuntos Jurídicos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Dirección Ejecutiva de Asuntos Jurídicos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6983550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Marco Antonio </a:t>
                      </a:r>
                      <a:r>
                        <a:rPr lang="es-MX" sz="1600" dirty="0" err="1"/>
                        <a:t>Yeverino</a:t>
                      </a:r>
                      <a:r>
                        <a:rPr lang="es-MX" sz="1600" dirty="0"/>
                        <a:t> Rodríguez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Coordinación General del Secretariado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Secretaría Ejecutiva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0149794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B17D9BE6-DECE-4C0E-BF47-0C785F662812}"/>
              </a:ext>
            </a:extLst>
          </p:cNvPr>
          <p:cNvSpPr/>
          <p:nvPr/>
        </p:nvSpPr>
        <p:spPr>
          <a:xfrm>
            <a:off x="8440616" y="3299431"/>
            <a:ext cx="3305907" cy="256735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2A12D6F-B933-2590-B136-8DA6489D681C}"/>
              </a:ext>
            </a:extLst>
          </p:cNvPr>
          <p:cNvSpPr txBox="1"/>
          <p:nvPr/>
        </p:nvSpPr>
        <p:spPr>
          <a:xfrm>
            <a:off x="8345658" y="3798278"/>
            <a:ext cx="349582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Artículo 22, fracción I. Comisiones y licencias de los servidores públicos. </a:t>
            </a:r>
          </a:p>
        </p:txBody>
      </p:sp>
    </p:spTree>
    <p:extLst>
      <p:ext uri="{BB962C8B-B14F-4D97-AF65-F5344CB8AC3E}">
        <p14:creationId xmlns:p14="http://schemas.microsoft.com/office/powerpoint/2010/main" val="4495196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222F6EBA-72BC-1B8B-AEB5-5FF7A04DC47D}"/>
              </a:ext>
            </a:extLst>
          </p:cNvPr>
          <p:cNvSpPr txBox="1">
            <a:spLocks/>
          </p:cNvSpPr>
          <p:nvPr/>
        </p:nvSpPr>
        <p:spPr>
          <a:xfrm>
            <a:off x="728134" y="291231"/>
            <a:ext cx="10515600" cy="75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Referente a Encargadurías de Despacho, se informa lo siguiente: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EE52AA2-A00E-33B7-DBB4-886AE57AA240}"/>
              </a:ext>
            </a:extLst>
          </p:cNvPr>
          <p:cNvGraphicFramePr>
            <a:graphicFrameLocks noGrp="1"/>
          </p:cNvGraphicFramePr>
          <p:nvPr/>
        </p:nvGraphicFramePr>
        <p:xfrm>
          <a:off x="298795" y="1102727"/>
          <a:ext cx="7499307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769">
                  <a:extLst>
                    <a:ext uri="{9D8B030D-6E8A-4147-A177-3AD203B41FA5}">
                      <a16:colId xmlns:a16="http://schemas.microsoft.com/office/drawing/2014/main" val="410282900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2712987371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4277614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FUNCIONARIO/A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PUESTO DE ENCARGADURIA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/>
                        <a:t>ÁREA DE ADSCRIPCIÓN DE ENCARGADURIA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7757575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FEE9B075-8197-0124-9911-3BECBF41FA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540" y="259980"/>
            <a:ext cx="2460983" cy="845536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E4368EC-1417-552A-ADF1-4A4CFC712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969017"/>
              </p:ext>
            </p:extLst>
          </p:nvPr>
        </p:nvGraphicFramePr>
        <p:xfrm>
          <a:off x="298794" y="1681847"/>
          <a:ext cx="7499307" cy="124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769">
                  <a:extLst>
                    <a:ext uri="{9D8B030D-6E8A-4147-A177-3AD203B41FA5}">
                      <a16:colId xmlns:a16="http://schemas.microsoft.com/office/drawing/2014/main" val="4159573437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806034882"/>
                    </a:ext>
                  </a:extLst>
                </a:gridCol>
                <a:gridCol w="2499769">
                  <a:extLst>
                    <a:ext uri="{9D8B030D-6E8A-4147-A177-3AD203B41FA5}">
                      <a16:colId xmlns:a16="http://schemas.microsoft.com/office/drawing/2014/main" val="131878551"/>
                    </a:ext>
                  </a:extLst>
                </a:gridCol>
              </a:tblGrid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Brenda Iris Román González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Asesor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Consejo General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4266398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Carlos Daniel Emiliano Castillo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Coordinación de Desarrollo Institucional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Presidencia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2002484"/>
                  </a:ext>
                </a:extLst>
              </a:tr>
              <a:tr h="158480"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Juan Pablo Vázquez Rivera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/>
                        <a:t>Oficialía Electoral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Secretaría Ejecutiva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6850644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B17D9BE6-DECE-4C0E-BF47-0C785F662812}"/>
              </a:ext>
            </a:extLst>
          </p:cNvPr>
          <p:cNvSpPr/>
          <p:nvPr/>
        </p:nvSpPr>
        <p:spPr>
          <a:xfrm>
            <a:off x="8440616" y="3299431"/>
            <a:ext cx="3305907" cy="256735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2A12D6F-B933-2590-B136-8DA6489D681C}"/>
              </a:ext>
            </a:extLst>
          </p:cNvPr>
          <p:cNvSpPr txBox="1"/>
          <p:nvPr/>
        </p:nvSpPr>
        <p:spPr>
          <a:xfrm>
            <a:off x="8345658" y="3798278"/>
            <a:ext cx="349582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Artículo 22, fracción I. Comisiones y licencias de los servidores públicos. </a:t>
            </a:r>
          </a:p>
        </p:txBody>
      </p:sp>
    </p:spTree>
    <p:extLst>
      <p:ext uri="{BB962C8B-B14F-4D97-AF65-F5344CB8AC3E}">
        <p14:creationId xmlns:p14="http://schemas.microsoft.com/office/powerpoint/2010/main" val="661305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353</Words>
  <Application>Microsoft Office PowerPoint</Application>
  <PresentationFormat>Panorámica</PresentationFormat>
  <Paragraphs>62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Tema de Office</vt:lpstr>
      <vt:lpstr>Nota informativa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Dayba Alvarado</cp:lastModifiedBy>
  <cp:revision>119</cp:revision>
  <dcterms:created xsi:type="dcterms:W3CDTF">2018-06-11T16:45:02Z</dcterms:created>
  <dcterms:modified xsi:type="dcterms:W3CDTF">2025-09-03T18:12:31Z</dcterms:modified>
</cp:coreProperties>
</file>